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75" r:id="rId6"/>
    <p:sldId id="276" r:id="rId7"/>
    <p:sldId id="277" r:id="rId8"/>
    <p:sldId id="281" r:id="rId9"/>
    <p:sldId id="282" r:id="rId10"/>
    <p:sldId id="284" r:id="rId11"/>
    <p:sldId id="289" r:id="rId12"/>
  </p:sldIdLst>
  <p:sldSz cx="9144000" cy="6858000" type="screen4x3"/>
  <p:notesSz cx="6858000" cy="9144000"/>
  <p:defaultTextStyle>
    <a:lvl1pPr>
      <a:defRPr sz="1600" b="1">
        <a:latin typeface="Arial"/>
        <a:ea typeface="Arial"/>
        <a:cs typeface="Arial"/>
        <a:sym typeface="Arial"/>
      </a:defRPr>
    </a:lvl1pPr>
    <a:lvl2pPr indent="457200">
      <a:defRPr sz="1600" b="1">
        <a:latin typeface="Arial"/>
        <a:ea typeface="Arial"/>
        <a:cs typeface="Arial"/>
        <a:sym typeface="Arial"/>
      </a:defRPr>
    </a:lvl2pPr>
    <a:lvl3pPr indent="914400">
      <a:defRPr sz="1600" b="1">
        <a:latin typeface="Arial"/>
        <a:ea typeface="Arial"/>
        <a:cs typeface="Arial"/>
        <a:sym typeface="Arial"/>
      </a:defRPr>
    </a:lvl3pPr>
    <a:lvl4pPr indent="1371600">
      <a:defRPr sz="1600" b="1">
        <a:latin typeface="Arial"/>
        <a:ea typeface="Arial"/>
        <a:cs typeface="Arial"/>
        <a:sym typeface="Arial"/>
      </a:defRPr>
    </a:lvl4pPr>
    <a:lvl5pPr indent="1828800">
      <a:defRPr sz="1600" b="1">
        <a:latin typeface="Arial"/>
        <a:ea typeface="Arial"/>
        <a:cs typeface="Arial"/>
        <a:sym typeface="Arial"/>
      </a:defRPr>
    </a:lvl5pPr>
    <a:lvl6pPr>
      <a:defRPr sz="1600" b="1">
        <a:latin typeface="Arial"/>
        <a:ea typeface="Arial"/>
        <a:cs typeface="Arial"/>
        <a:sym typeface="Arial"/>
      </a:defRPr>
    </a:lvl6pPr>
    <a:lvl7pPr>
      <a:defRPr sz="1600" b="1">
        <a:latin typeface="Arial"/>
        <a:ea typeface="Arial"/>
        <a:cs typeface="Arial"/>
        <a:sym typeface="Arial"/>
      </a:defRPr>
    </a:lvl7pPr>
    <a:lvl8pPr>
      <a:defRPr sz="1600" b="1">
        <a:latin typeface="Arial"/>
        <a:ea typeface="Arial"/>
        <a:cs typeface="Arial"/>
        <a:sym typeface="Arial"/>
      </a:defRPr>
    </a:lvl8pPr>
    <a:lvl9pPr>
      <a:defRPr sz="1600" b="1">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a:spLocks noGrp="1" noRot="1" noChangeAspect="1"/>
          </p:cNvSpPr>
          <p:nvPr>
            <p:ph type="sldImg"/>
          </p:nvPr>
        </p:nvSpPr>
        <p:spPr>
          <a:prstGeom prst="rect">
            <a:avLst/>
          </a:prstGeom>
        </p:spPr>
        <p:txBody>
          <a:bodyPr/>
          <a:lstStyle/>
          <a:p>
            <a:pPr lvl="0"/>
            <a:endParaRPr/>
          </a:p>
        </p:txBody>
      </p:sp>
      <p:sp>
        <p:nvSpPr>
          <p:cNvPr id="13" name="Shape 1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1</a:t>
            </a:r>
            <a:r>
              <a:rPr sz="1200">
                <a:latin typeface="宋体"/>
                <a:ea typeface="宋体"/>
                <a:cs typeface="宋体"/>
                <a:sym typeface="宋体"/>
              </a:rPr>
              <a:t>、当今比较流行的教育理念是什么？</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b="0"/>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68044a.jpeg" descr="168044a"/>
          <p:cNvPicPr/>
          <p:nvPr/>
        </p:nvPicPr>
        <p:blipFill>
          <a:blip r:embed="rId3">
            <a:extLst/>
          </a:blip>
          <a:stretch>
            <a:fillRect/>
          </a:stretch>
        </p:blipFill>
        <p:spPr>
          <a:xfrm>
            <a:off x="1116012" y="981075"/>
            <a:ext cx="6934201" cy="4914900"/>
          </a:xfrm>
          <a:prstGeom prst="rect">
            <a:avLst/>
          </a:prstGeom>
          <a:ln w="12700">
            <a:miter lim="400000"/>
          </a:ln>
        </p:spPr>
      </p:pic>
      <p:sp>
        <p:nvSpPr>
          <p:cNvPr id="11" name="Shape 11"/>
          <p:cNvSpPr/>
          <p:nvPr/>
        </p:nvSpPr>
        <p:spPr>
          <a:xfrm>
            <a:off x="1143000" y="1066800"/>
            <a:ext cx="6096000" cy="60988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2100"/>
              </a:spcBef>
              <a:defRPr sz="3600" b="0">
                <a:solidFill>
                  <a:srgbClr val="FF9900"/>
                </a:solidFill>
              </a:defRPr>
            </a:lvl1pPr>
          </a:lstStyle>
          <a:p>
            <a:pPr lvl="0">
              <a:defRPr sz="1800">
                <a:solidFill>
                  <a:srgbClr val="000000"/>
                </a:solidFill>
              </a:defRPr>
            </a:pPr>
            <a:r>
              <a:rPr sz="3600">
                <a:solidFill>
                  <a:srgbClr val="FF9900"/>
                </a:solidFill>
              </a:rPr>
              <a:t>Only the best for children</a:t>
            </a:r>
          </a:p>
        </p:txBody>
      </p:sp>
      <p:sp>
        <p:nvSpPr>
          <p:cNvPr id="4" name="矩形 3"/>
          <p:cNvSpPr/>
          <p:nvPr/>
        </p:nvSpPr>
        <p:spPr>
          <a:xfrm>
            <a:off x="7929586" y="5857892"/>
            <a:ext cx="928694" cy="71438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5" name="矩形 4"/>
          <p:cNvSpPr/>
          <p:nvPr/>
        </p:nvSpPr>
        <p:spPr>
          <a:xfrm>
            <a:off x="5429256" y="6357958"/>
            <a:ext cx="2714644" cy="2857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idx="4294967295"/>
          </p:nvPr>
        </p:nvSpPr>
        <p:spPr>
          <a:xfrm>
            <a:off x="685800" y="990600"/>
            <a:ext cx="3886200" cy="45720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400" b="1"/>
              <a:t>“</a:t>
            </a:r>
            <a:r>
              <a:rPr sz="2400">
                <a:latin typeface="宋体"/>
                <a:ea typeface="宋体"/>
                <a:cs typeface="宋体"/>
                <a:sym typeface="宋体"/>
              </a:rPr>
              <a:t>完整儿童</a:t>
            </a:r>
            <a:r>
              <a:rPr sz="2400" b="1"/>
              <a:t>”</a:t>
            </a:r>
            <a:r>
              <a:rPr sz="2400">
                <a:latin typeface="宋体"/>
                <a:ea typeface="宋体"/>
                <a:cs typeface="宋体"/>
                <a:sym typeface="宋体"/>
              </a:rPr>
              <a:t>系列（3－6岁）</a:t>
            </a:r>
          </a:p>
        </p:txBody>
      </p:sp>
      <p:pic>
        <p:nvPicPr>
          <p:cNvPr id="222" name="children.jpeg" descr="children"/>
          <p:cNvPicPr/>
          <p:nvPr/>
        </p:nvPicPr>
        <p:blipFill>
          <a:blip r:embed="rId2">
            <a:extLst/>
          </a:blip>
          <a:stretch>
            <a:fillRect/>
          </a:stretch>
        </p:blipFill>
        <p:spPr>
          <a:xfrm>
            <a:off x="1049337" y="1524000"/>
            <a:ext cx="7045326" cy="4343400"/>
          </a:xfrm>
          <a:prstGeom prst="rect">
            <a:avLst/>
          </a:prstGeom>
          <a:ln w="12700">
            <a:miter lim="400000"/>
          </a:ln>
        </p:spPr>
      </p:pic>
      <p:sp>
        <p:nvSpPr>
          <p:cNvPr id="4" name="矩形 3"/>
          <p:cNvSpPr/>
          <p:nvPr/>
        </p:nvSpPr>
        <p:spPr>
          <a:xfrm>
            <a:off x="7929586" y="5643578"/>
            <a:ext cx="928694" cy="928694"/>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5" name="矩形 4"/>
          <p:cNvSpPr/>
          <p:nvPr/>
        </p:nvSpPr>
        <p:spPr>
          <a:xfrm>
            <a:off x="5500694" y="6357958"/>
            <a:ext cx="2571768" cy="2857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Girl playing.jpeg" descr="Girl playing"/>
          <p:cNvPicPr/>
          <p:nvPr/>
        </p:nvPicPr>
        <p:blipFill>
          <a:blip r:embed="rId2">
            <a:extLst/>
          </a:blip>
          <a:stretch>
            <a:fillRect/>
          </a:stretch>
        </p:blipFill>
        <p:spPr>
          <a:xfrm>
            <a:off x="3017837" y="836612"/>
            <a:ext cx="3138488" cy="4340226"/>
          </a:xfrm>
          <a:prstGeom prst="rect">
            <a:avLst/>
          </a:prstGeom>
          <a:ln w="12700">
            <a:miter lim="400000"/>
          </a:ln>
        </p:spPr>
      </p:pic>
      <p:pic>
        <p:nvPicPr>
          <p:cNvPr id="239" name="LEGO Facts - Girl playing.jpeg" descr="LEGO Facts - Girl playing"/>
          <p:cNvPicPr/>
          <p:nvPr/>
        </p:nvPicPr>
        <p:blipFill>
          <a:blip r:embed="rId3" cstate="print">
            <a:extLst/>
          </a:blip>
          <a:stretch>
            <a:fillRect/>
          </a:stretch>
        </p:blipFill>
        <p:spPr>
          <a:xfrm>
            <a:off x="0" y="836612"/>
            <a:ext cx="3098800" cy="4338638"/>
          </a:xfrm>
          <a:prstGeom prst="rect">
            <a:avLst/>
          </a:prstGeom>
          <a:ln w="12700">
            <a:miter lim="400000"/>
          </a:ln>
        </p:spPr>
      </p:pic>
      <p:pic>
        <p:nvPicPr>
          <p:cNvPr id="240" name="Boy playing.jpeg" descr="Boy playing"/>
          <p:cNvPicPr/>
          <p:nvPr/>
        </p:nvPicPr>
        <p:blipFill>
          <a:blip r:embed="rId4">
            <a:extLst/>
          </a:blip>
          <a:stretch>
            <a:fillRect/>
          </a:stretch>
        </p:blipFill>
        <p:spPr>
          <a:xfrm>
            <a:off x="6113462" y="836612"/>
            <a:ext cx="3048001" cy="4321176"/>
          </a:xfrm>
          <a:prstGeom prst="rect">
            <a:avLst/>
          </a:prstGeom>
          <a:ln w="12700">
            <a:miter lim="400000"/>
          </a:ln>
        </p:spPr>
      </p:pic>
      <p:sp>
        <p:nvSpPr>
          <p:cNvPr id="241" name="Shape 241"/>
          <p:cNvSpPr/>
          <p:nvPr/>
        </p:nvSpPr>
        <p:spPr>
          <a:xfrm>
            <a:off x="1908175" y="5300662"/>
            <a:ext cx="5181600" cy="49834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900"/>
              </a:spcBef>
              <a:defRPr sz="3200" b="0">
                <a:latin typeface="黑体"/>
                <a:ea typeface="黑体"/>
                <a:cs typeface="黑体"/>
                <a:sym typeface="黑体"/>
              </a:defRPr>
            </a:lvl1pPr>
          </a:lstStyle>
          <a:p>
            <a:pPr lvl="0">
              <a:defRPr sz="1800"/>
            </a:pPr>
            <a:r>
              <a:rPr sz="3200"/>
              <a:t>把世界最好的教育带给孩子</a:t>
            </a:r>
          </a:p>
        </p:txBody>
      </p:sp>
      <p:sp>
        <p:nvSpPr>
          <p:cNvPr id="6" name="矩形 5"/>
          <p:cNvSpPr/>
          <p:nvPr/>
        </p:nvSpPr>
        <p:spPr>
          <a:xfrm>
            <a:off x="7929586" y="5643578"/>
            <a:ext cx="1000132" cy="100013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7" name="矩形 6"/>
          <p:cNvSpPr/>
          <p:nvPr/>
        </p:nvSpPr>
        <p:spPr>
          <a:xfrm>
            <a:off x="5429256" y="6357958"/>
            <a:ext cx="2786082" cy="214314"/>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png"/>
          <p:cNvPicPr/>
          <p:nvPr/>
        </p:nvPicPr>
        <p:blipFill>
          <a:blip r:embed="rId2">
            <a:extLst/>
          </a:blip>
          <a:stretch>
            <a:fillRect/>
          </a:stretch>
        </p:blipFill>
        <p:spPr>
          <a:xfrm>
            <a:off x="900112" y="1557337"/>
            <a:ext cx="474663" cy="533401"/>
          </a:xfrm>
          <a:prstGeom prst="rect">
            <a:avLst/>
          </a:prstGeom>
          <a:ln w="12700">
            <a:miter lim="400000"/>
          </a:ln>
        </p:spPr>
      </p:pic>
      <p:sp>
        <p:nvSpPr>
          <p:cNvPr id="16" name="Shape 16"/>
          <p:cNvSpPr/>
          <p:nvPr/>
        </p:nvSpPr>
        <p:spPr>
          <a:xfrm>
            <a:off x="1403350" y="1628775"/>
            <a:ext cx="7315200" cy="3484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defRPr sz="1800" b="0"/>
            </a:pPr>
            <a:r>
              <a:rPr>
                <a:latin typeface="宋体"/>
                <a:ea typeface="宋体"/>
                <a:cs typeface="宋体"/>
                <a:sym typeface="宋体"/>
              </a:rPr>
              <a:t>其实是由丹麦语的</a:t>
            </a:r>
            <a:r>
              <a:rPr>
                <a:latin typeface="Times New Roman"/>
                <a:ea typeface="Times New Roman"/>
                <a:cs typeface="Times New Roman"/>
                <a:sym typeface="Times New Roman"/>
              </a:rPr>
              <a:t>LEG</a:t>
            </a:r>
            <a:r>
              <a:rPr>
                <a:latin typeface="宋体"/>
                <a:ea typeface="宋体"/>
                <a:cs typeface="宋体"/>
                <a:sym typeface="宋体"/>
              </a:rPr>
              <a:t>和</a:t>
            </a:r>
            <a:r>
              <a:rPr>
                <a:latin typeface="Times New Roman"/>
                <a:ea typeface="Times New Roman"/>
                <a:cs typeface="Times New Roman"/>
                <a:sym typeface="Times New Roman"/>
              </a:rPr>
              <a:t>GODT</a:t>
            </a:r>
            <a:r>
              <a:rPr>
                <a:latin typeface="宋体"/>
                <a:ea typeface="宋体"/>
                <a:cs typeface="宋体"/>
                <a:sym typeface="宋体"/>
              </a:rPr>
              <a:t>二字组成，意即</a:t>
            </a:r>
            <a:r>
              <a:rPr>
                <a:latin typeface="Times New Roman"/>
                <a:ea typeface="Times New Roman"/>
                <a:cs typeface="Times New Roman"/>
                <a:sym typeface="Times New Roman"/>
              </a:rPr>
              <a:t>“</a:t>
            </a:r>
            <a:r>
              <a:rPr>
                <a:latin typeface="宋体"/>
                <a:ea typeface="宋体"/>
                <a:cs typeface="宋体"/>
                <a:sym typeface="宋体"/>
              </a:rPr>
              <a:t>玩得好</a:t>
            </a:r>
            <a:r>
              <a:rPr>
                <a:latin typeface="Times New Roman"/>
                <a:ea typeface="Times New Roman"/>
                <a:cs typeface="Times New Roman"/>
                <a:sym typeface="Times New Roman"/>
              </a:rPr>
              <a:t>”(Play Well) .</a:t>
            </a:r>
          </a:p>
        </p:txBody>
      </p:sp>
      <p:sp>
        <p:nvSpPr>
          <p:cNvPr id="17" name="Shape 17"/>
          <p:cNvSpPr/>
          <p:nvPr/>
        </p:nvSpPr>
        <p:spPr>
          <a:xfrm>
            <a:off x="2987675" y="836612"/>
            <a:ext cx="2933700" cy="49834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900"/>
              </a:spcBef>
              <a:defRPr sz="3200" b="0">
                <a:solidFill>
                  <a:srgbClr val="FF3300"/>
                </a:solidFill>
                <a:latin typeface="宋体"/>
                <a:ea typeface="宋体"/>
                <a:cs typeface="宋体"/>
                <a:sym typeface="宋体"/>
              </a:defRPr>
            </a:lvl1pPr>
          </a:lstStyle>
          <a:p>
            <a:pPr lvl="0">
              <a:defRPr sz="1800">
                <a:solidFill>
                  <a:srgbClr val="000000"/>
                </a:solidFill>
              </a:defRPr>
            </a:pPr>
            <a:r>
              <a:rPr sz="3200">
                <a:solidFill>
                  <a:srgbClr val="FF3300"/>
                </a:solidFill>
              </a:rPr>
              <a:t>乐高的渊源</a:t>
            </a:r>
          </a:p>
        </p:txBody>
      </p:sp>
      <p:pic>
        <p:nvPicPr>
          <p:cNvPr id="18" name="LEGO Company History - 1932 to 1939.jpeg" descr="LEGO Company History - 1932 to 1939"/>
          <p:cNvPicPr/>
          <p:nvPr/>
        </p:nvPicPr>
        <p:blipFill>
          <a:blip r:embed="rId3">
            <a:extLst/>
          </a:blip>
          <a:stretch>
            <a:fillRect/>
          </a:stretch>
        </p:blipFill>
        <p:spPr>
          <a:xfrm>
            <a:off x="3419475" y="2205037"/>
            <a:ext cx="2362200" cy="1670051"/>
          </a:xfrm>
          <a:prstGeom prst="rect">
            <a:avLst/>
          </a:prstGeom>
          <a:ln w="12700">
            <a:miter lim="400000"/>
          </a:ln>
        </p:spPr>
      </p:pic>
      <p:pic>
        <p:nvPicPr>
          <p:cNvPr id="19" name="image.jpeg"/>
          <p:cNvPicPr/>
          <p:nvPr/>
        </p:nvPicPr>
        <p:blipFill>
          <a:blip r:embed="rId4">
            <a:extLst/>
          </a:blip>
          <a:stretch>
            <a:fillRect/>
          </a:stretch>
        </p:blipFill>
        <p:spPr>
          <a:xfrm>
            <a:off x="6324600" y="2133600"/>
            <a:ext cx="1828800" cy="2133600"/>
          </a:xfrm>
          <a:prstGeom prst="rect">
            <a:avLst/>
          </a:prstGeom>
          <a:ln w="12700">
            <a:miter lim="400000"/>
          </a:ln>
        </p:spPr>
      </p:pic>
      <p:pic>
        <p:nvPicPr>
          <p:cNvPr id="20" name="image.jpeg"/>
          <p:cNvPicPr/>
          <p:nvPr/>
        </p:nvPicPr>
        <p:blipFill>
          <a:blip r:embed="rId5">
            <a:extLst/>
          </a:blip>
          <a:stretch>
            <a:fillRect/>
          </a:stretch>
        </p:blipFill>
        <p:spPr>
          <a:xfrm>
            <a:off x="1143000" y="4038600"/>
            <a:ext cx="1728788" cy="2057400"/>
          </a:xfrm>
          <a:prstGeom prst="rect">
            <a:avLst/>
          </a:prstGeom>
          <a:ln w="12700">
            <a:miter lim="400000"/>
          </a:ln>
        </p:spPr>
      </p:pic>
      <p:pic>
        <p:nvPicPr>
          <p:cNvPr id="21" name="LEGO Company History - 1940 to 1940.jpeg" descr="LEGO Company History - 1940 to 1940"/>
          <p:cNvPicPr/>
          <p:nvPr/>
        </p:nvPicPr>
        <p:blipFill>
          <a:blip r:embed="rId6">
            <a:extLst/>
          </a:blip>
          <a:stretch>
            <a:fillRect/>
          </a:stretch>
        </p:blipFill>
        <p:spPr>
          <a:xfrm>
            <a:off x="3505200" y="4343400"/>
            <a:ext cx="2209800" cy="1563688"/>
          </a:xfrm>
          <a:prstGeom prst="rect">
            <a:avLst/>
          </a:prstGeom>
          <a:ln w="12700">
            <a:miter lim="400000"/>
          </a:ln>
        </p:spPr>
      </p:pic>
      <p:sp>
        <p:nvSpPr>
          <p:cNvPr id="22" name="Shape 22"/>
          <p:cNvSpPr/>
          <p:nvPr/>
        </p:nvSpPr>
        <p:spPr>
          <a:xfrm>
            <a:off x="6096000" y="4419600"/>
            <a:ext cx="25908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sz="1800" b="0"/>
            </a:lvl1pPr>
          </a:lstStyle>
          <a:p>
            <a:pPr lvl="0"/>
            <a:r>
              <a:t>Ole Kirk Christiansen </a:t>
            </a:r>
          </a:p>
        </p:txBody>
      </p:sp>
      <p:sp>
        <p:nvSpPr>
          <p:cNvPr id="23" name="Shape 23"/>
          <p:cNvSpPr/>
          <p:nvPr/>
        </p:nvSpPr>
        <p:spPr>
          <a:xfrm>
            <a:off x="304800" y="3581400"/>
            <a:ext cx="32004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sz="1800" b="0"/>
            </a:lvl1pPr>
          </a:lstStyle>
          <a:p>
            <a:pPr lvl="0"/>
            <a:r>
              <a:t>Godtfred Kirk Christiansen </a:t>
            </a:r>
          </a:p>
        </p:txBody>
      </p:sp>
      <p:sp>
        <p:nvSpPr>
          <p:cNvPr id="11" name="矩形 10"/>
          <p:cNvSpPr/>
          <p:nvPr/>
        </p:nvSpPr>
        <p:spPr>
          <a:xfrm>
            <a:off x="7858148" y="6143644"/>
            <a:ext cx="1000132" cy="3385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12" name="椭圆 11"/>
          <p:cNvSpPr/>
          <p:nvPr/>
        </p:nvSpPr>
        <p:spPr>
          <a:xfrm>
            <a:off x="7786710" y="5500702"/>
            <a:ext cx="1143008" cy="785818"/>
          </a:xfrm>
          <a:prstGeom prst="ellipse">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13" name="矩形 12"/>
          <p:cNvSpPr/>
          <p:nvPr/>
        </p:nvSpPr>
        <p:spPr>
          <a:xfrm>
            <a:off x="5429256" y="6357958"/>
            <a:ext cx="2500330" cy="2857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nvSpPr>
        <p:spPr>
          <a:xfrm>
            <a:off x="3657600" y="838200"/>
            <a:ext cx="2933700" cy="49834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900"/>
              </a:spcBef>
              <a:defRPr sz="3200" b="0">
                <a:solidFill>
                  <a:srgbClr val="FF3300"/>
                </a:solidFill>
                <a:latin typeface="宋体"/>
                <a:ea typeface="宋体"/>
                <a:cs typeface="宋体"/>
                <a:sym typeface="宋体"/>
              </a:defRPr>
            </a:lvl1pPr>
          </a:lstStyle>
          <a:p>
            <a:pPr lvl="0">
              <a:defRPr sz="1800">
                <a:solidFill>
                  <a:srgbClr val="000000"/>
                </a:solidFill>
              </a:defRPr>
            </a:pPr>
            <a:r>
              <a:rPr sz="3200">
                <a:solidFill>
                  <a:srgbClr val="FF3300"/>
                </a:solidFill>
              </a:rPr>
              <a:t>乐高的渊源</a:t>
            </a:r>
          </a:p>
        </p:txBody>
      </p:sp>
      <p:sp>
        <p:nvSpPr>
          <p:cNvPr id="26" name="Shape 26"/>
          <p:cNvSpPr/>
          <p:nvPr/>
        </p:nvSpPr>
        <p:spPr>
          <a:xfrm>
            <a:off x="730124" y="1763623"/>
            <a:ext cx="7315201" cy="290686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lnSpc>
                <a:spcPct val="90000"/>
              </a:lnSpc>
              <a:buClr>
                <a:srgbClr val="FF9900"/>
              </a:buClr>
              <a:buSzPct val="100000"/>
              <a:buFont typeface="Times New Roman"/>
              <a:buChar char="•"/>
              <a:defRPr sz="1800" b="0"/>
            </a:pPr>
            <a:r>
              <a:rPr>
                <a:solidFill>
                  <a:srgbClr val="FF9900"/>
                </a:solidFill>
                <a:latin typeface="宋体"/>
                <a:ea typeface="宋体"/>
                <a:cs typeface="宋体"/>
                <a:sym typeface="宋体"/>
              </a:rPr>
              <a:t>历史</a:t>
            </a:r>
            <a:r>
              <a:rPr>
                <a:latin typeface="宋体"/>
                <a:ea typeface="宋体"/>
                <a:cs typeface="宋体"/>
                <a:sym typeface="宋体"/>
              </a:rPr>
              <a:t>：乐高公司成立于1932年，乐高教育部是乐高集团直属的二大部门之一，30多年的教育开发经验。</a:t>
            </a:r>
          </a:p>
          <a:p>
            <a:pPr marL="342900" lvl="0" indent="-342900">
              <a:lnSpc>
                <a:spcPct val="90000"/>
              </a:lnSpc>
              <a:buSzPct val="100000"/>
              <a:buFont typeface="Times New Roman"/>
              <a:buChar char="•"/>
              <a:defRPr sz="1800" b="0"/>
            </a:pPr>
            <a:endParaRPr>
              <a:latin typeface="宋体"/>
              <a:ea typeface="宋体"/>
              <a:cs typeface="宋体"/>
              <a:sym typeface="宋体"/>
            </a:endParaRPr>
          </a:p>
          <a:p>
            <a:pPr marL="342900" lvl="0" indent="-342900">
              <a:lnSpc>
                <a:spcPct val="90000"/>
              </a:lnSpc>
              <a:buClr>
                <a:srgbClr val="FF9900"/>
              </a:buClr>
              <a:buSzPct val="100000"/>
              <a:buFont typeface="Times New Roman"/>
              <a:buChar char="•"/>
              <a:defRPr sz="1800" b="0"/>
            </a:pPr>
            <a:r>
              <a:rPr>
                <a:solidFill>
                  <a:srgbClr val="FF9900"/>
                </a:solidFill>
                <a:latin typeface="宋体"/>
                <a:ea typeface="宋体"/>
                <a:cs typeface="宋体"/>
                <a:sym typeface="宋体"/>
              </a:rPr>
              <a:t>发展：</a:t>
            </a:r>
            <a:r>
              <a:rPr>
                <a:latin typeface="宋体"/>
                <a:ea typeface="宋体"/>
                <a:cs typeface="宋体"/>
                <a:sym typeface="宋体"/>
              </a:rPr>
              <a:t>幼儿、学校和研究院。法国教育部“做中学”，120多个乐高中心和无数校外活动点。</a:t>
            </a:r>
          </a:p>
          <a:p>
            <a:pPr marL="342900" lvl="0" indent="-342900">
              <a:lnSpc>
                <a:spcPct val="90000"/>
              </a:lnSpc>
              <a:defRPr sz="1800" b="0"/>
            </a:pPr>
            <a:endParaRPr>
              <a:latin typeface="宋体"/>
              <a:ea typeface="宋体"/>
              <a:cs typeface="宋体"/>
              <a:sym typeface="宋体"/>
            </a:endParaRPr>
          </a:p>
          <a:p>
            <a:pPr marL="342900" lvl="0" indent="-342900">
              <a:lnSpc>
                <a:spcPct val="90000"/>
              </a:lnSpc>
              <a:buClr>
                <a:srgbClr val="FF9900"/>
              </a:buClr>
              <a:buSzPct val="100000"/>
              <a:buFont typeface="Times New Roman"/>
              <a:buChar char="•"/>
              <a:defRPr sz="1800" b="0"/>
            </a:pPr>
            <a:r>
              <a:rPr>
                <a:solidFill>
                  <a:srgbClr val="FF9900"/>
                </a:solidFill>
                <a:latin typeface="宋体"/>
                <a:ea typeface="宋体"/>
                <a:cs typeface="宋体"/>
                <a:sym typeface="宋体"/>
              </a:rPr>
              <a:t>权威：</a:t>
            </a:r>
            <a:r>
              <a:rPr>
                <a:latin typeface="宋体"/>
                <a:ea typeface="宋体"/>
                <a:cs typeface="宋体"/>
                <a:sym typeface="宋体"/>
              </a:rPr>
              <a:t>乐高教育与国际顶尖的教育专家合作研发：如美国麻省理工学院多媒体实验室、卡内基梅隆大学机器人学院、塔辅茨大学工程训练中心、美国国家仪器公司等等。</a:t>
            </a:r>
          </a:p>
          <a:p>
            <a:pPr marL="342900" lvl="0" indent="-342900">
              <a:lnSpc>
                <a:spcPct val="90000"/>
              </a:lnSpc>
              <a:buSzPct val="100000"/>
              <a:buFont typeface="Times New Roman"/>
              <a:buChar char="•"/>
              <a:defRPr sz="1800" b="0"/>
            </a:pPr>
            <a:endParaRPr>
              <a:latin typeface="宋体"/>
              <a:ea typeface="宋体"/>
              <a:cs typeface="宋体"/>
              <a:sym typeface="宋体"/>
            </a:endParaRPr>
          </a:p>
          <a:p>
            <a:pPr marL="342900" lvl="0" indent="-342900">
              <a:lnSpc>
                <a:spcPct val="90000"/>
              </a:lnSpc>
              <a:buClr>
                <a:srgbClr val="FF9900"/>
              </a:buClr>
              <a:buSzPct val="100000"/>
              <a:buFont typeface="Times New Roman"/>
              <a:buChar char="•"/>
              <a:defRPr sz="1800" b="0"/>
            </a:pPr>
            <a:r>
              <a:rPr>
                <a:solidFill>
                  <a:srgbClr val="FF9900"/>
                </a:solidFill>
                <a:latin typeface="宋体"/>
                <a:ea typeface="宋体"/>
                <a:cs typeface="宋体"/>
                <a:sym typeface="宋体"/>
              </a:rPr>
              <a:t>交流</a:t>
            </a:r>
            <a:r>
              <a:rPr>
                <a:latin typeface="宋体"/>
                <a:ea typeface="宋体"/>
                <a:cs typeface="宋体"/>
                <a:sym typeface="宋体"/>
              </a:rPr>
              <a:t>：全球经验的共享。2005年，FLL工程赛，30多个国家，6000支队伍，70000名孩子</a:t>
            </a:r>
          </a:p>
        </p:txBody>
      </p:sp>
      <p:grpSp>
        <p:nvGrpSpPr>
          <p:cNvPr id="34" name="Group 34"/>
          <p:cNvGrpSpPr/>
          <p:nvPr/>
        </p:nvGrpSpPr>
        <p:grpSpPr>
          <a:xfrm>
            <a:off x="1785685" y="5097558"/>
            <a:ext cx="5204078" cy="1069880"/>
            <a:chOff x="0" y="0"/>
            <a:chExt cx="5204076" cy="1069878"/>
          </a:xfrm>
        </p:grpSpPr>
        <p:pic>
          <p:nvPicPr>
            <p:cNvPr id="27" name="log036x079eddysaward.png" descr="log036x079eddysaward"/>
            <p:cNvPicPr/>
            <p:nvPr/>
          </p:nvPicPr>
          <p:blipFill>
            <a:blip r:embed="rId2">
              <a:extLst/>
            </a:blip>
            <a:stretch>
              <a:fillRect/>
            </a:stretch>
          </p:blipFill>
          <p:spPr>
            <a:xfrm>
              <a:off x="0" y="0"/>
              <a:ext cx="434726" cy="1069879"/>
            </a:xfrm>
            <a:prstGeom prst="rect">
              <a:avLst/>
            </a:prstGeom>
            <a:ln w="12700" cap="flat">
              <a:noFill/>
              <a:miter lim="400000"/>
            </a:ln>
            <a:effectLst/>
          </p:spPr>
        </p:pic>
        <p:pic>
          <p:nvPicPr>
            <p:cNvPr id="28" name="log079x068us0bettaward.png" descr="log079x068us0bettaward"/>
            <p:cNvPicPr/>
            <p:nvPr/>
          </p:nvPicPr>
          <p:blipFill>
            <a:blip r:embed="rId3">
              <a:extLst/>
            </a:blip>
            <a:stretch>
              <a:fillRect/>
            </a:stretch>
          </p:blipFill>
          <p:spPr>
            <a:xfrm>
              <a:off x="606300" y="170046"/>
              <a:ext cx="707351" cy="682551"/>
            </a:xfrm>
            <a:prstGeom prst="rect">
              <a:avLst/>
            </a:prstGeom>
            <a:ln w="12700" cap="flat">
              <a:noFill/>
              <a:miter lim="400000"/>
            </a:ln>
            <a:effectLst/>
          </p:spPr>
        </p:pic>
        <p:pic>
          <p:nvPicPr>
            <p:cNvPr id="29" name="log079x079award2002.png" descr="log079x079award2002"/>
            <p:cNvPicPr/>
            <p:nvPr/>
          </p:nvPicPr>
          <p:blipFill>
            <a:blip r:embed="rId4">
              <a:extLst/>
            </a:blip>
            <a:stretch>
              <a:fillRect/>
            </a:stretch>
          </p:blipFill>
          <p:spPr>
            <a:xfrm>
              <a:off x="1515750" y="113364"/>
              <a:ext cx="603143" cy="676646"/>
            </a:xfrm>
            <a:prstGeom prst="rect">
              <a:avLst/>
            </a:prstGeom>
            <a:ln w="12700" cap="flat">
              <a:noFill/>
              <a:miter lim="400000"/>
            </a:ln>
            <a:effectLst/>
          </p:spPr>
        </p:pic>
        <p:pic>
          <p:nvPicPr>
            <p:cNvPr id="30" name="log079x079us0award2000.png" descr="log079x079us0award2000"/>
            <p:cNvPicPr/>
            <p:nvPr/>
          </p:nvPicPr>
          <p:blipFill>
            <a:blip r:embed="rId5">
              <a:extLst/>
            </a:blip>
            <a:stretch>
              <a:fillRect/>
            </a:stretch>
          </p:blipFill>
          <p:spPr>
            <a:xfrm>
              <a:off x="2273625" y="113364"/>
              <a:ext cx="606301" cy="680189"/>
            </a:xfrm>
            <a:prstGeom prst="rect">
              <a:avLst/>
            </a:prstGeom>
            <a:ln w="12700" cap="flat">
              <a:noFill/>
              <a:miter lim="400000"/>
            </a:ln>
            <a:effectLst/>
          </p:spPr>
        </p:pic>
        <p:pic>
          <p:nvPicPr>
            <p:cNvPr id="31" name="log079x079us0didactaaward.png" descr="log079x079us0didactaaward"/>
            <p:cNvPicPr/>
            <p:nvPr/>
          </p:nvPicPr>
          <p:blipFill>
            <a:blip r:embed="rId6">
              <a:extLst/>
            </a:blip>
            <a:stretch>
              <a:fillRect/>
            </a:stretch>
          </p:blipFill>
          <p:spPr>
            <a:xfrm>
              <a:off x="2984133" y="109822"/>
              <a:ext cx="603143" cy="676646"/>
            </a:xfrm>
            <a:prstGeom prst="rect">
              <a:avLst/>
            </a:prstGeom>
            <a:ln w="12700" cap="flat">
              <a:noFill/>
              <a:miter lim="400000"/>
            </a:ln>
            <a:effectLst/>
          </p:spPr>
        </p:pic>
        <p:pic>
          <p:nvPicPr>
            <p:cNvPr id="32" name="log079x079us0eraaward.png" descr="log079x079us0eraaward"/>
            <p:cNvPicPr/>
            <p:nvPr/>
          </p:nvPicPr>
          <p:blipFill>
            <a:blip r:embed="rId7">
              <a:extLst/>
            </a:blip>
            <a:stretch>
              <a:fillRect/>
            </a:stretch>
          </p:blipFill>
          <p:spPr>
            <a:xfrm>
              <a:off x="3742008" y="109822"/>
              <a:ext cx="653669" cy="733328"/>
            </a:xfrm>
            <a:prstGeom prst="rect">
              <a:avLst/>
            </a:prstGeom>
            <a:ln w="12700" cap="flat">
              <a:noFill/>
              <a:miter lim="400000"/>
            </a:ln>
            <a:effectLst/>
          </p:spPr>
        </p:pic>
        <p:pic>
          <p:nvPicPr>
            <p:cNvPr id="33" name="log080x079us0ecnaaward.png" descr="log080x079us0ecnaaward"/>
            <p:cNvPicPr/>
            <p:nvPr/>
          </p:nvPicPr>
          <p:blipFill>
            <a:blip r:embed="rId8">
              <a:extLst/>
            </a:blip>
            <a:stretch>
              <a:fillRect/>
            </a:stretch>
          </p:blipFill>
          <p:spPr>
            <a:xfrm>
              <a:off x="4496726" y="59044"/>
              <a:ext cx="707351" cy="784106"/>
            </a:xfrm>
            <a:prstGeom prst="rect">
              <a:avLst/>
            </a:prstGeom>
            <a:ln w="12700" cap="flat">
              <a:noFill/>
              <a:miter lim="400000"/>
            </a:ln>
            <a:effectLst/>
          </p:spPr>
        </p:pic>
      </p:grpSp>
      <p:sp>
        <p:nvSpPr>
          <p:cNvPr id="12" name="矩形 11"/>
          <p:cNvSpPr/>
          <p:nvPr/>
        </p:nvSpPr>
        <p:spPr>
          <a:xfrm>
            <a:off x="7786710" y="5429264"/>
            <a:ext cx="1143008" cy="1214446"/>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13" name="矩形 12"/>
          <p:cNvSpPr/>
          <p:nvPr/>
        </p:nvSpPr>
        <p:spPr>
          <a:xfrm>
            <a:off x="5357818" y="6357958"/>
            <a:ext cx="2643206" cy="2857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xxx1.jpeg" descr="xxx1"/>
          <p:cNvPicPr/>
          <p:nvPr/>
        </p:nvPicPr>
        <p:blipFill>
          <a:blip r:embed="rId2">
            <a:extLst/>
          </a:blip>
          <a:stretch>
            <a:fillRect/>
          </a:stretch>
        </p:blipFill>
        <p:spPr>
          <a:xfrm>
            <a:off x="6629400" y="1295400"/>
            <a:ext cx="1981200" cy="1422400"/>
          </a:xfrm>
          <a:prstGeom prst="rect">
            <a:avLst/>
          </a:prstGeom>
          <a:ln w="12700">
            <a:miter lim="400000"/>
          </a:ln>
        </p:spPr>
      </p:pic>
      <p:pic>
        <p:nvPicPr>
          <p:cNvPr id="37" name="Schoolbus.jpeg" descr="Schoolbus"/>
          <p:cNvPicPr/>
          <p:nvPr/>
        </p:nvPicPr>
        <p:blipFill>
          <a:blip r:embed="rId3">
            <a:extLst/>
          </a:blip>
          <a:stretch>
            <a:fillRect/>
          </a:stretch>
        </p:blipFill>
        <p:spPr>
          <a:xfrm>
            <a:off x="6629400" y="2895600"/>
            <a:ext cx="1981200" cy="1438275"/>
          </a:xfrm>
          <a:prstGeom prst="rect">
            <a:avLst/>
          </a:prstGeom>
          <a:ln w="12700">
            <a:miter lim="400000"/>
          </a:ln>
        </p:spPr>
      </p:pic>
      <p:sp>
        <p:nvSpPr>
          <p:cNvPr id="38" name="Shape 38"/>
          <p:cNvSpPr>
            <a:spLocks noGrp="1"/>
          </p:cNvSpPr>
          <p:nvPr>
            <p:ph type="title" idx="4294967295"/>
          </p:nvPr>
        </p:nvSpPr>
        <p:spPr>
          <a:xfrm>
            <a:off x="685799" y="1524000"/>
            <a:ext cx="4572002" cy="457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defTabSz="365760">
              <a:defRPr sz="1800"/>
            </a:pPr>
            <a:r>
              <a:rPr sz="1280" b="1">
                <a:solidFill>
                  <a:srgbClr val="FF0000"/>
                </a:solidFill>
                <a:latin typeface="华文新魏"/>
                <a:ea typeface="华文新魏"/>
                <a:cs typeface="华文新魏"/>
                <a:sym typeface="华文新魏"/>
              </a:rPr>
              <a:t>世界各地都有乐高活动</a:t>
            </a:r>
            <a:br>
              <a:rPr sz="1280" b="1">
                <a:solidFill>
                  <a:srgbClr val="FF0000"/>
                </a:solidFill>
                <a:latin typeface="华文新魏"/>
                <a:ea typeface="华文新魏"/>
                <a:cs typeface="华文新魏"/>
                <a:sym typeface="华文新魏"/>
              </a:rPr>
            </a:br>
            <a:r>
              <a:rPr sz="1600">
                <a:solidFill>
                  <a:srgbClr val="FF0000"/>
                </a:solidFill>
                <a:latin typeface="宋体"/>
                <a:ea typeface="宋体"/>
                <a:cs typeface="宋体"/>
                <a:sym typeface="宋体"/>
              </a:rPr>
              <a:t>        </a:t>
            </a:r>
            <a:r>
              <a:rPr sz="960">
                <a:solidFill>
                  <a:srgbClr val="FFFFFF"/>
                </a:solidFill>
                <a:latin typeface="宋体"/>
                <a:ea typeface="宋体"/>
                <a:cs typeface="宋体"/>
                <a:sym typeface="宋体"/>
              </a:rPr>
              <a:t>韩国、日本、台湾、美国、欧州……</a:t>
            </a:r>
          </a:p>
        </p:txBody>
      </p:sp>
      <p:pic>
        <p:nvPicPr>
          <p:cNvPr id="39" name="image.png"/>
          <p:cNvPicPr/>
          <p:nvPr/>
        </p:nvPicPr>
        <p:blipFill>
          <a:blip r:embed="rId4">
            <a:extLst/>
          </a:blip>
          <a:stretch>
            <a:fillRect/>
          </a:stretch>
        </p:blipFill>
        <p:spPr>
          <a:xfrm>
            <a:off x="6705600" y="4419600"/>
            <a:ext cx="1981200" cy="1301750"/>
          </a:xfrm>
          <a:prstGeom prst="rect">
            <a:avLst/>
          </a:prstGeom>
          <a:ln w="12700">
            <a:miter lim="400000"/>
          </a:ln>
        </p:spPr>
      </p:pic>
      <p:sp>
        <p:nvSpPr>
          <p:cNvPr id="40" name="Shape 40"/>
          <p:cNvSpPr/>
          <p:nvPr/>
        </p:nvSpPr>
        <p:spPr>
          <a:xfrm>
            <a:off x="304800" y="1676400"/>
            <a:ext cx="6248400" cy="419749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200"/>
              </a:spcBef>
              <a:buClr>
                <a:srgbClr val="FF3300"/>
              </a:buClr>
              <a:buSzPct val="100000"/>
              <a:buFont typeface="Times New Roman"/>
              <a:buChar char="v"/>
              <a:defRPr sz="1800" b="0"/>
            </a:pPr>
            <a:r>
              <a:rPr sz="2000">
                <a:solidFill>
                  <a:srgbClr val="FF3300"/>
                </a:solidFill>
                <a:latin typeface="宋体"/>
                <a:ea typeface="宋体"/>
                <a:cs typeface="宋体"/>
                <a:sym typeface="宋体"/>
              </a:rPr>
              <a:t>秘鲁</a:t>
            </a:r>
            <a:r>
              <a:rPr>
                <a:latin typeface="宋体"/>
                <a:ea typeface="宋体"/>
                <a:cs typeface="宋体"/>
                <a:sym typeface="宋体"/>
              </a:rPr>
              <a:t>教育部请世界银行和美国麻省理工学院协助，进行了为期</a:t>
            </a:r>
            <a:r>
              <a:rPr>
                <a:latin typeface="ˎ̥"/>
                <a:ea typeface="ˎ̥"/>
                <a:cs typeface="ˎ̥"/>
                <a:sym typeface="ˎ̥"/>
              </a:rPr>
              <a:t>2</a:t>
            </a:r>
            <a:r>
              <a:rPr>
                <a:latin typeface="宋体"/>
                <a:ea typeface="宋体"/>
                <a:cs typeface="宋体"/>
                <a:sym typeface="宋体"/>
              </a:rPr>
              <a:t>年的教育研究实验，对比使用乐高教育工具和传统教育工具对学生的教育效果。实验取得了出人意料的成果，使目前秘鲁教育部已经全面引入乐高教育解决方案。</a:t>
            </a:r>
          </a:p>
          <a:p>
            <a:pPr lvl="0">
              <a:spcBef>
                <a:spcPts val="1200"/>
              </a:spcBef>
              <a:buClr>
                <a:srgbClr val="FF3300"/>
              </a:buClr>
              <a:buSzPct val="100000"/>
              <a:buFont typeface="Times New Roman"/>
              <a:buChar char="v"/>
              <a:defRPr sz="1800" b="0"/>
            </a:pPr>
            <a:r>
              <a:rPr sz="2000">
                <a:solidFill>
                  <a:srgbClr val="FF3300"/>
                </a:solidFill>
                <a:latin typeface="宋体"/>
                <a:ea typeface="宋体"/>
                <a:cs typeface="宋体"/>
                <a:sym typeface="宋体"/>
              </a:rPr>
              <a:t>英国</a:t>
            </a:r>
            <a:r>
              <a:rPr>
                <a:latin typeface="宋体"/>
                <a:ea typeface="宋体"/>
                <a:cs typeface="宋体"/>
                <a:sym typeface="宋体"/>
              </a:rPr>
              <a:t>教育在英国学校开展监测项目，结果表明乐高教育工具的引入使学生和教师的积极性都得到提高，学生表现出很高的投入程度，学生因使用乐高材料而增进了彼此的合作能力。 </a:t>
            </a:r>
            <a:r>
              <a:t> </a:t>
            </a:r>
          </a:p>
          <a:p>
            <a:pPr lvl="0">
              <a:spcBef>
                <a:spcPts val="1200"/>
              </a:spcBef>
              <a:buClr>
                <a:srgbClr val="FF3300"/>
              </a:buClr>
              <a:buSzPct val="100000"/>
              <a:buFont typeface="Times New Roman"/>
              <a:buChar char="v"/>
              <a:defRPr sz="1800" b="0"/>
            </a:pPr>
            <a:r>
              <a:rPr sz="2000">
                <a:solidFill>
                  <a:srgbClr val="FF3300"/>
                </a:solidFill>
                <a:latin typeface="宋体"/>
                <a:ea typeface="宋体"/>
                <a:cs typeface="宋体"/>
                <a:sym typeface="宋体"/>
              </a:rPr>
              <a:t>俄罗斯</a:t>
            </a:r>
            <a:r>
              <a:rPr>
                <a:latin typeface="宋体"/>
                <a:ea typeface="宋体"/>
                <a:cs typeface="宋体"/>
                <a:sym typeface="宋体"/>
              </a:rPr>
              <a:t>政府大规模投资，首都莫斯科和周围地区1200所学校和2000所其他公共教育机构中配备了乐高教育分部的产品，包括学校专用的乐高</a:t>
            </a:r>
            <a:r>
              <a:rPr>
                <a:latin typeface="ˎ̥"/>
                <a:ea typeface="ˎ̥"/>
                <a:cs typeface="ˎ̥"/>
                <a:sym typeface="ˎ̥"/>
              </a:rPr>
              <a:t>“</a:t>
            </a:r>
            <a:r>
              <a:rPr>
                <a:latin typeface="宋体"/>
                <a:ea typeface="宋体"/>
                <a:cs typeface="宋体"/>
                <a:sym typeface="宋体"/>
              </a:rPr>
              <a:t>头脑风暴</a:t>
            </a:r>
            <a:r>
              <a:rPr>
                <a:latin typeface="ˎ̥"/>
                <a:ea typeface="ˎ̥"/>
                <a:cs typeface="ˎ̥"/>
                <a:sym typeface="ˎ̥"/>
              </a:rPr>
              <a:t>”</a:t>
            </a:r>
            <a:r>
              <a:rPr>
                <a:latin typeface="宋体"/>
                <a:ea typeface="宋体"/>
                <a:cs typeface="宋体"/>
                <a:sym typeface="宋体"/>
              </a:rPr>
              <a:t>系列。</a:t>
            </a:r>
          </a:p>
          <a:p>
            <a:pPr lvl="0">
              <a:spcBef>
                <a:spcPts val="1200"/>
              </a:spcBef>
              <a:buClr>
                <a:srgbClr val="FF3300"/>
              </a:buClr>
              <a:buSzPct val="100000"/>
              <a:buFont typeface="Times New Roman"/>
              <a:buChar char="v"/>
              <a:defRPr sz="1800" b="0"/>
            </a:pPr>
            <a:r>
              <a:rPr sz="2000">
                <a:solidFill>
                  <a:srgbClr val="FF3300"/>
                </a:solidFill>
                <a:latin typeface="宋体"/>
                <a:ea typeface="宋体"/>
                <a:cs typeface="宋体"/>
                <a:sym typeface="宋体"/>
              </a:rPr>
              <a:t>在日本和其他亚洲国家，</a:t>
            </a:r>
            <a:r>
              <a:rPr>
                <a:latin typeface="宋体"/>
                <a:ea typeface="宋体"/>
                <a:cs typeface="宋体"/>
                <a:sym typeface="宋体"/>
              </a:rPr>
              <a:t>越来越多年龄为4-16岁的孩子在乐高教育中心和其他课后活动场所使用乐高教育分部材料的机构，学习解决问题的技能、沟通技能和理科技能。</a:t>
            </a:r>
          </a:p>
        </p:txBody>
      </p:sp>
      <p:sp>
        <p:nvSpPr>
          <p:cNvPr id="7" name="矩形 6"/>
          <p:cNvSpPr/>
          <p:nvPr/>
        </p:nvSpPr>
        <p:spPr>
          <a:xfrm>
            <a:off x="5500694" y="6357958"/>
            <a:ext cx="3286148" cy="50004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8" name="矩形 7"/>
          <p:cNvSpPr/>
          <p:nvPr/>
        </p:nvSpPr>
        <p:spPr>
          <a:xfrm>
            <a:off x="7858148" y="5786454"/>
            <a:ext cx="1071570" cy="571504"/>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idx="4294967295"/>
          </p:nvPr>
        </p:nvSpPr>
        <p:spPr>
          <a:xfrm>
            <a:off x="533399" y="1447800"/>
            <a:ext cx="4572002"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a:defRPr sz="1800"/>
            </a:pPr>
            <a:r>
              <a:rPr sz="3600">
                <a:solidFill>
                  <a:srgbClr val="FF3300"/>
                </a:solidFill>
                <a:latin typeface="宋体"/>
                <a:ea typeface="宋体"/>
                <a:cs typeface="宋体"/>
                <a:sym typeface="宋体"/>
              </a:rPr>
              <a:t>“做中学”……</a:t>
            </a:r>
          </a:p>
        </p:txBody>
      </p:sp>
      <p:sp>
        <p:nvSpPr>
          <p:cNvPr id="150" name="Shape 150"/>
          <p:cNvSpPr>
            <a:spLocks noGrp="1"/>
          </p:cNvSpPr>
          <p:nvPr>
            <p:ph type="body" idx="4294967295"/>
          </p:nvPr>
        </p:nvSpPr>
        <p:spPr>
          <a:xfrm>
            <a:off x="395287" y="2060575"/>
            <a:ext cx="4724401"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15468" lvl="0" indent="-315468" defTabSz="841247">
              <a:buSzTx/>
              <a:buNone/>
              <a:defRPr sz="1800"/>
            </a:pPr>
            <a:r>
              <a:rPr sz="2576"/>
              <a:t>	</a:t>
            </a:r>
            <a:r>
              <a:rPr sz="2944" b="1">
                <a:latin typeface="+mn-lt"/>
                <a:ea typeface="+mn-ea"/>
                <a:cs typeface="+mn-cs"/>
                <a:sym typeface="Helvetica"/>
              </a:rPr>
              <a:t>Learning by making……</a:t>
            </a:r>
          </a:p>
        </p:txBody>
      </p:sp>
      <p:sp>
        <p:nvSpPr>
          <p:cNvPr id="151" name="Shape 151"/>
          <p:cNvSpPr/>
          <p:nvPr/>
        </p:nvSpPr>
        <p:spPr>
          <a:xfrm>
            <a:off x="4383087" y="3279775"/>
            <a:ext cx="1438276" cy="4230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400"/>
              </a:spcBef>
              <a:defRPr sz="1800" b="0"/>
            </a:pPr>
            <a:r>
              <a:rPr sz="2400">
                <a:solidFill>
                  <a:srgbClr val="FFFFFF"/>
                </a:solidFill>
                <a:latin typeface="宋体"/>
                <a:ea typeface="宋体"/>
                <a:cs typeface="宋体"/>
                <a:sym typeface="宋体"/>
              </a:rPr>
              <a:t>(体验)</a:t>
            </a:r>
          </a:p>
        </p:txBody>
      </p:sp>
      <p:pic>
        <p:nvPicPr>
          <p:cNvPr id="152" name="image.png"/>
          <p:cNvPicPr/>
          <p:nvPr/>
        </p:nvPicPr>
        <p:blipFill>
          <a:blip r:embed="rId2">
            <a:extLst/>
          </a:blip>
          <a:stretch>
            <a:fillRect/>
          </a:stretch>
        </p:blipFill>
        <p:spPr>
          <a:xfrm>
            <a:off x="6019800" y="533400"/>
            <a:ext cx="2136775" cy="2209800"/>
          </a:xfrm>
          <a:prstGeom prst="rect">
            <a:avLst/>
          </a:prstGeom>
          <a:ln w="12700">
            <a:miter lim="400000"/>
          </a:ln>
        </p:spPr>
      </p:pic>
      <p:pic>
        <p:nvPicPr>
          <p:cNvPr id="153" name="image.png"/>
          <p:cNvPicPr/>
          <p:nvPr/>
        </p:nvPicPr>
        <p:blipFill>
          <a:blip r:embed="rId3">
            <a:extLst/>
          </a:blip>
          <a:stretch>
            <a:fillRect/>
          </a:stretch>
        </p:blipFill>
        <p:spPr>
          <a:xfrm>
            <a:off x="6019800" y="2971800"/>
            <a:ext cx="2192338" cy="2895600"/>
          </a:xfrm>
          <a:prstGeom prst="rect">
            <a:avLst/>
          </a:prstGeom>
          <a:ln w="12700">
            <a:miter lim="400000"/>
          </a:ln>
        </p:spPr>
      </p:pic>
      <p:sp>
        <p:nvSpPr>
          <p:cNvPr id="154" name="Shape 154"/>
          <p:cNvSpPr/>
          <p:nvPr/>
        </p:nvSpPr>
        <p:spPr>
          <a:xfrm>
            <a:off x="685800" y="3124200"/>
            <a:ext cx="4800600" cy="23136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nSpc>
                <a:spcPct val="120000"/>
              </a:lnSpc>
              <a:defRPr sz="1800" b="0"/>
            </a:pPr>
            <a:r>
              <a:rPr sz="2000">
                <a:latin typeface="宋体"/>
                <a:ea typeface="宋体"/>
                <a:cs typeface="宋体"/>
                <a:sym typeface="宋体"/>
              </a:rPr>
              <a:t>    孩子在动手积极建构真实事物时能帮助他们在头脑中构筑知识，新构建的知识能促使他们创造出更好的解决方案，衍生出更多的技能、更多的知识。从而在这样一个良性的自我增强的循环过程中征服更多的挑战，更深刻地获得知识。</a:t>
            </a:r>
            <a:endParaRPr sz="2000">
              <a:latin typeface="ChaletOffice"/>
              <a:ea typeface="ChaletOffice"/>
              <a:cs typeface="ChaletOffice"/>
              <a:sym typeface="ChaletOffice"/>
            </a:endParaRPr>
          </a:p>
          <a:p>
            <a:pPr lvl="0">
              <a:lnSpc>
                <a:spcPct val="120000"/>
              </a:lnSpc>
              <a:defRPr sz="1800" b="0"/>
            </a:pPr>
            <a:r>
              <a:rPr sz="2000">
                <a:latin typeface="宋体"/>
                <a:ea typeface="宋体"/>
                <a:cs typeface="宋体"/>
                <a:sym typeface="宋体"/>
              </a:rPr>
              <a:t>                          －－儿童心理学家皮亚杰</a:t>
            </a:r>
          </a:p>
        </p:txBody>
      </p:sp>
      <p:sp>
        <p:nvSpPr>
          <p:cNvPr id="8" name="矩形 7"/>
          <p:cNvSpPr/>
          <p:nvPr/>
        </p:nvSpPr>
        <p:spPr>
          <a:xfrm>
            <a:off x="8286776" y="5643578"/>
            <a:ext cx="571504" cy="928694"/>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9" name="矩形 8"/>
          <p:cNvSpPr/>
          <p:nvPr/>
        </p:nvSpPr>
        <p:spPr>
          <a:xfrm>
            <a:off x="7858148" y="6000768"/>
            <a:ext cx="642942" cy="571504"/>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10" name="矩形 9"/>
          <p:cNvSpPr/>
          <p:nvPr/>
        </p:nvSpPr>
        <p:spPr>
          <a:xfrm>
            <a:off x="5429256" y="6357958"/>
            <a:ext cx="2786082" cy="2857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body" idx="4294967295"/>
          </p:nvPr>
        </p:nvSpPr>
        <p:spPr>
          <a:xfrm>
            <a:off x="3411537" y="904875"/>
            <a:ext cx="4913313" cy="14335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800"/>
              </a:spcBef>
              <a:buSzTx/>
              <a:buNone/>
              <a:defRPr sz="1800"/>
            </a:pPr>
            <a:r>
              <a:rPr sz="3600">
                <a:solidFill>
                  <a:srgbClr val="FF0000"/>
                </a:solidFill>
                <a:latin typeface="宋体"/>
                <a:ea typeface="宋体"/>
                <a:cs typeface="宋体"/>
                <a:sym typeface="宋体"/>
              </a:rPr>
              <a:t>做中学</a:t>
            </a:r>
            <a:endParaRPr sz="3600" b="1">
              <a:solidFill>
                <a:srgbClr val="FF0000"/>
              </a:solidFill>
            </a:endParaRPr>
          </a:p>
          <a:p>
            <a:pPr lvl="0">
              <a:spcBef>
                <a:spcPts val="800"/>
              </a:spcBef>
              <a:buSzTx/>
              <a:buNone/>
              <a:defRPr sz="1800"/>
            </a:pPr>
            <a:r>
              <a:rPr sz="3600" b="1">
                <a:solidFill>
                  <a:srgbClr val="FF0000"/>
                </a:solidFill>
              </a:rPr>
              <a:t>Learning by Making</a:t>
            </a:r>
          </a:p>
        </p:txBody>
      </p:sp>
      <p:pic>
        <p:nvPicPr>
          <p:cNvPr id="157" name="image.png"/>
          <p:cNvPicPr/>
          <p:nvPr/>
        </p:nvPicPr>
        <p:blipFill>
          <a:blip r:embed="rId2">
            <a:extLst/>
          </a:blip>
          <a:stretch>
            <a:fillRect/>
          </a:stretch>
        </p:blipFill>
        <p:spPr>
          <a:xfrm>
            <a:off x="1101725" y="965200"/>
            <a:ext cx="1755775" cy="2701925"/>
          </a:xfrm>
          <a:prstGeom prst="rect">
            <a:avLst/>
          </a:prstGeom>
          <a:ln w="12700">
            <a:miter lim="400000"/>
          </a:ln>
        </p:spPr>
      </p:pic>
      <p:sp>
        <p:nvSpPr>
          <p:cNvPr id="158" name="Shape 158"/>
          <p:cNvSpPr/>
          <p:nvPr/>
        </p:nvSpPr>
        <p:spPr>
          <a:xfrm>
            <a:off x="2743200" y="2514600"/>
            <a:ext cx="5791200" cy="29148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lnSpc>
                <a:spcPct val="150000"/>
              </a:lnSpc>
              <a:spcBef>
                <a:spcPts val="600"/>
              </a:spcBef>
              <a:defRPr sz="1800" b="0"/>
            </a:pPr>
            <a:r>
              <a:rPr sz="2800"/>
              <a:t>    </a:t>
            </a:r>
            <a:r>
              <a:rPr sz="2400">
                <a:latin typeface="宋体"/>
                <a:ea typeface="宋体"/>
                <a:cs typeface="宋体"/>
                <a:sym typeface="宋体"/>
              </a:rPr>
              <a:t>美国麻省理工学院西摩•佩珀特教授“建构主义意味着在做的过程中学习。乐高就是一个例子，你在做的过程中学到的知识，留下的印象更深刻。与任何人教给你的任何东西相比，它的根更深地扎在大脑里。”</a:t>
            </a:r>
          </a:p>
        </p:txBody>
      </p:sp>
      <p:pic>
        <p:nvPicPr>
          <p:cNvPr id="159" name="image.png"/>
          <p:cNvPicPr/>
          <p:nvPr/>
        </p:nvPicPr>
        <p:blipFill>
          <a:blip r:embed="rId3">
            <a:extLst/>
          </a:blip>
          <a:stretch>
            <a:fillRect/>
          </a:stretch>
        </p:blipFill>
        <p:spPr>
          <a:xfrm>
            <a:off x="1092200" y="3814762"/>
            <a:ext cx="1700213" cy="2244726"/>
          </a:xfrm>
          <a:prstGeom prst="rect">
            <a:avLst/>
          </a:prstGeom>
          <a:ln w="12700">
            <a:miter lim="400000"/>
          </a:ln>
        </p:spPr>
      </p:pic>
      <p:sp>
        <p:nvSpPr>
          <p:cNvPr id="6" name="矩形 5"/>
          <p:cNvSpPr/>
          <p:nvPr/>
        </p:nvSpPr>
        <p:spPr>
          <a:xfrm>
            <a:off x="7858148" y="5643578"/>
            <a:ext cx="1071570" cy="100013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7" name="矩形 6"/>
          <p:cNvSpPr/>
          <p:nvPr/>
        </p:nvSpPr>
        <p:spPr>
          <a:xfrm>
            <a:off x="5429256" y="6357958"/>
            <a:ext cx="2786082" cy="2857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评分表格.jpeg" descr="评分表格"/>
          <p:cNvPicPr/>
          <p:nvPr/>
        </p:nvPicPr>
        <p:blipFill>
          <a:blip r:embed="rId2">
            <a:extLst/>
          </a:blip>
          <a:stretch>
            <a:fillRect/>
          </a:stretch>
        </p:blipFill>
        <p:spPr>
          <a:xfrm>
            <a:off x="7239000" y="304800"/>
            <a:ext cx="1392238" cy="2590800"/>
          </a:xfrm>
          <a:prstGeom prst="rect">
            <a:avLst/>
          </a:prstGeom>
          <a:ln w="12700">
            <a:miter lim="400000"/>
          </a:ln>
        </p:spPr>
      </p:pic>
      <p:sp>
        <p:nvSpPr>
          <p:cNvPr id="162" name="Shape 162"/>
          <p:cNvSpPr>
            <a:spLocks noGrp="1"/>
          </p:cNvSpPr>
          <p:nvPr>
            <p:ph type="title" idx="4294967295"/>
          </p:nvPr>
        </p:nvSpPr>
        <p:spPr>
          <a:xfrm>
            <a:off x="3581400" y="1143000"/>
            <a:ext cx="4953001" cy="1066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defTabSz="822959">
              <a:defRPr sz="1800"/>
            </a:pPr>
            <a:r>
              <a:rPr sz="3239">
                <a:solidFill>
                  <a:srgbClr val="FF0000"/>
                </a:solidFill>
                <a:latin typeface="宋体"/>
                <a:ea typeface="宋体"/>
                <a:cs typeface="宋体"/>
                <a:sym typeface="宋体"/>
              </a:rPr>
              <a:t> 玩中学 </a:t>
            </a:r>
            <a:br>
              <a:rPr sz="3239">
                <a:solidFill>
                  <a:srgbClr val="FF0000"/>
                </a:solidFill>
                <a:latin typeface="宋体"/>
                <a:ea typeface="宋体"/>
                <a:cs typeface="宋体"/>
                <a:sym typeface="宋体"/>
              </a:rPr>
            </a:br>
            <a:r>
              <a:rPr sz="3239">
                <a:solidFill>
                  <a:srgbClr val="FF0000"/>
                </a:solidFill>
                <a:latin typeface="宋体"/>
                <a:ea typeface="宋体"/>
                <a:cs typeface="宋体"/>
                <a:sym typeface="宋体"/>
              </a:rPr>
              <a:t> </a:t>
            </a:r>
            <a:r>
              <a:rPr sz="3239">
                <a:solidFill>
                  <a:srgbClr val="FF0000"/>
                </a:solidFill>
                <a:latin typeface="+mn-lt"/>
                <a:ea typeface="+mn-ea"/>
                <a:cs typeface="+mn-cs"/>
                <a:sym typeface="Helvetica"/>
              </a:rPr>
              <a:t>Learning by Playing</a:t>
            </a:r>
          </a:p>
        </p:txBody>
      </p:sp>
      <p:pic>
        <p:nvPicPr>
          <p:cNvPr id="163" name="照片 003.jpeg" descr="照片 003"/>
          <p:cNvPicPr/>
          <p:nvPr/>
        </p:nvPicPr>
        <p:blipFill>
          <a:blip r:embed="rId3">
            <a:extLst/>
          </a:blip>
          <a:stretch>
            <a:fillRect/>
          </a:stretch>
        </p:blipFill>
        <p:spPr>
          <a:xfrm>
            <a:off x="381000" y="1314450"/>
            <a:ext cx="3048000" cy="2286000"/>
          </a:xfrm>
          <a:prstGeom prst="rect">
            <a:avLst/>
          </a:prstGeom>
          <a:ln w="12700">
            <a:miter lim="400000"/>
          </a:ln>
        </p:spPr>
      </p:pic>
      <p:pic>
        <p:nvPicPr>
          <p:cNvPr id="164" name="CIMG3545.jpeg" descr="CIMG3545"/>
          <p:cNvPicPr/>
          <p:nvPr/>
        </p:nvPicPr>
        <p:blipFill>
          <a:blip r:embed="rId4" cstate="print">
            <a:extLst/>
          </a:blip>
          <a:stretch>
            <a:fillRect/>
          </a:stretch>
        </p:blipFill>
        <p:spPr>
          <a:xfrm>
            <a:off x="381000" y="3886200"/>
            <a:ext cx="2971800" cy="2247900"/>
          </a:xfrm>
          <a:prstGeom prst="rect">
            <a:avLst/>
          </a:prstGeom>
          <a:ln w="12700">
            <a:miter lim="400000"/>
          </a:ln>
        </p:spPr>
      </p:pic>
      <p:sp>
        <p:nvSpPr>
          <p:cNvPr id="165" name="Shape 165"/>
          <p:cNvSpPr/>
          <p:nvPr/>
        </p:nvSpPr>
        <p:spPr>
          <a:xfrm>
            <a:off x="3733800" y="2590799"/>
            <a:ext cx="4114800" cy="25976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nSpc>
                <a:spcPct val="130000"/>
              </a:lnSpc>
              <a:spcBef>
                <a:spcPts val="1400"/>
              </a:spcBef>
              <a:defRPr sz="1800" b="0"/>
            </a:pPr>
            <a:r>
              <a:rPr sz="2400"/>
              <a:t>    </a:t>
            </a:r>
            <a:r>
              <a:rPr sz="2400">
                <a:latin typeface="宋体"/>
                <a:ea typeface="宋体"/>
                <a:cs typeface="宋体"/>
                <a:sym typeface="宋体"/>
              </a:rPr>
              <a:t>在这个世界上学习的方式成千上万，其中</a:t>
            </a:r>
            <a:r>
              <a:rPr sz="2400"/>
              <a:t>“</a:t>
            </a:r>
            <a:r>
              <a:rPr sz="2400">
                <a:latin typeface="宋体"/>
                <a:ea typeface="宋体"/>
                <a:cs typeface="宋体"/>
                <a:sym typeface="宋体"/>
              </a:rPr>
              <a:t>玩</a:t>
            </a:r>
            <a:r>
              <a:rPr sz="2400"/>
              <a:t>”</a:t>
            </a:r>
            <a:r>
              <a:rPr sz="2400">
                <a:latin typeface="宋体"/>
                <a:ea typeface="宋体"/>
                <a:cs typeface="宋体"/>
                <a:sym typeface="宋体"/>
              </a:rPr>
              <a:t>对孩子来说是最本能、最自然的学习方式。当孩子用</a:t>
            </a:r>
            <a:r>
              <a:rPr sz="2400"/>
              <a:t>“</a:t>
            </a:r>
            <a:r>
              <a:rPr sz="2400">
                <a:latin typeface="宋体"/>
                <a:ea typeface="宋体"/>
                <a:cs typeface="宋体"/>
                <a:sym typeface="宋体"/>
              </a:rPr>
              <a:t>玩</a:t>
            </a:r>
            <a:r>
              <a:rPr sz="2400"/>
              <a:t>”</a:t>
            </a:r>
            <a:r>
              <a:rPr sz="2400">
                <a:latin typeface="宋体"/>
                <a:ea typeface="宋体"/>
                <a:cs typeface="宋体"/>
                <a:sym typeface="宋体"/>
              </a:rPr>
              <a:t>的方式在建造有意义的东西时，他根本不会意识到自己在学习。</a:t>
            </a:r>
          </a:p>
        </p:txBody>
      </p:sp>
      <p:sp>
        <p:nvSpPr>
          <p:cNvPr id="7" name="矩形 6"/>
          <p:cNvSpPr/>
          <p:nvPr/>
        </p:nvSpPr>
        <p:spPr>
          <a:xfrm>
            <a:off x="7929586" y="5715016"/>
            <a:ext cx="1071570" cy="857256"/>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8" name="矩形 7"/>
          <p:cNvSpPr/>
          <p:nvPr/>
        </p:nvSpPr>
        <p:spPr>
          <a:xfrm>
            <a:off x="5429256" y="6357958"/>
            <a:ext cx="2643206" cy="3385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533400" y="1219200"/>
            <a:ext cx="4038600" cy="49834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900"/>
              </a:spcBef>
              <a:defRPr sz="3200" b="0">
                <a:solidFill>
                  <a:srgbClr val="FF3300"/>
                </a:solidFill>
                <a:latin typeface="宋体"/>
                <a:ea typeface="宋体"/>
                <a:cs typeface="宋体"/>
                <a:sym typeface="宋体"/>
              </a:defRPr>
            </a:lvl1pPr>
          </a:lstStyle>
          <a:p>
            <a:pPr lvl="0">
              <a:defRPr sz="1800">
                <a:solidFill>
                  <a:srgbClr val="000000"/>
                </a:solidFill>
              </a:defRPr>
            </a:pPr>
            <a:r>
              <a:rPr sz="3200">
                <a:solidFill>
                  <a:srgbClr val="FF3300"/>
                </a:solidFill>
              </a:rPr>
              <a:t>我们的教育方式</a:t>
            </a:r>
          </a:p>
        </p:txBody>
      </p:sp>
      <p:sp>
        <p:nvSpPr>
          <p:cNvPr id="178" name="Shape 178"/>
          <p:cNvSpPr/>
          <p:nvPr/>
        </p:nvSpPr>
        <p:spPr>
          <a:xfrm>
            <a:off x="381000" y="2360612"/>
            <a:ext cx="4724400" cy="29318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nSpc>
                <a:spcPct val="150000"/>
              </a:lnSpc>
              <a:spcBef>
                <a:spcPts val="500"/>
              </a:spcBef>
              <a:defRPr sz="1800" b="0"/>
            </a:pPr>
            <a:r>
              <a:rPr sz="2400">
                <a:latin typeface="宋体"/>
                <a:ea typeface="宋体"/>
                <a:cs typeface="宋体"/>
                <a:sym typeface="宋体"/>
              </a:rPr>
              <a:t>“乐高教育产品旨在激发学生天性好学的潜能，使老师有机会在课堂上扮演</a:t>
            </a:r>
            <a:r>
              <a:rPr sz="2400" u="sng">
                <a:solidFill>
                  <a:srgbClr val="FF3300"/>
                </a:solidFill>
                <a:latin typeface="宋体"/>
                <a:ea typeface="宋体"/>
                <a:cs typeface="宋体"/>
                <a:sym typeface="宋体"/>
              </a:rPr>
              <a:t>顾问</a:t>
            </a:r>
            <a:r>
              <a:rPr sz="2400">
                <a:latin typeface="宋体"/>
                <a:ea typeface="宋体"/>
                <a:cs typeface="宋体"/>
                <a:sym typeface="宋体"/>
              </a:rPr>
              <a:t>的角色，指导学生探索新知识的方向，而不仅是简单地告诉学生一个结论。”   </a:t>
            </a:r>
          </a:p>
          <a:p>
            <a:pPr lvl="0">
              <a:lnSpc>
                <a:spcPct val="150000"/>
              </a:lnSpc>
              <a:spcBef>
                <a:spcPts val="500"/>
              </a:spcBef>
              <a:defRPr sz="1800" b="0"/>
            </a:pPr>
            <a:r>
              <a:rPr sz="2400">
                <a:latin typeface="宋体"/>
                <a:ea typeface="宋体"/>
                <a:cs typeface="宋体"/>
                <a:sym typeface="宋体"/>
              </a:rPr>
              <a:t>    ——</a:t>
            </a:r>
            <a:r>
              <a:rPr sz="2000">
                <a:latin typeface="宋体"/>
                <a:ea typeface="宋体"/>
                <a:cs typeface="宋体"/>
                <a:sym typeface="宋体"/>
              </a:rPr>
              <a:t>克利斯.罗杰斯（塔辅茨大学）</a:t>
            </a:r>
          </a:p>
        </p:txBody>
      </p:sp>
      <p:pic>
        <p:nvPicPr>
          <p:cNvPr id="179" name="9030_Environment_02.jpeg" descr="9030_Environment_02"/>
          <p:cNvPicPr/>
          <p:nvPr/>
        </p:nvPicPr>
        <p:blipFill>
          <a:blip r:embed="rId2">
            <a:extLst/>
          </a:blip>
          <a:stretch>
            <a:fillRect/>
          </a:stretch>
        </p:blipFill>
        <p:spPr>
          <a:xfrm>
            <a:off x="5181600" y="2222500"/>
            <a:ext cx="3630613" cy="2413000"/>
          </a:xfrm>
          <a:prstGeom prst="rect">
            <a:avLst/>
          </a:prstGeom>
          <a:ln w="12700">
            <a:miter lim="400000"/>
          </a:ln>
        </p:spPr>
      </p:pic>
      <p:sp>
        <p:nvSpPr>
          <p:cNvPr id="5" name="矩形 4"/>
          <p:cNvSpPr/>
          <p:nvPr/>
        </p:nvSpPr>
        <p:spPr>
          <a:xfrm>
            <a:off x="7929586" y="5643578"/>
            <a:ext cx="928694" cy="928694"/>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6" name="矩形 5"/>
          <p:cNvSpPr/>
          <p:nvPr/>
        </p:nvSpPr>
        <p:spPr>
          <a:xfrm>
            <a:off x="5500694" y="6357958"/>
            <a:ext cx="2500330" cy="2857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188"/>
          <p:cNvGrpSpPr/>
          <p:nvPr/>
        </p:nvGrpSpPr>
        <p:grpSpPr>
          <a:xfrm>
            <a:off x="228600" y="2057400"/>
            <a:ext cx="2083176" cy="3921125"/>
            <a:chOff x="0" y="0"/>
            <a:chExt cx="2083174" cy="3921124"/>
          </a:xfrm>
        </p:grpSpPr>
        <p:pic>
          <p:nvPicPr>
            <p:cNvPr id="181" name="image.png"/>
            <p:cNvPicPr/>
            <p:nvPr/>
          </p:nvPicPr>
          <p:blipFill>
            <a:blip r:embed="rId2">
              <a:extLst/>
            </a:blip>
            <a:srcRect r="73684"/>
            <a:stretch>
              <a:fillRect/>
            </a:stretch>
          </p:blipFill>
          <p:spPr>
            <a:xfrm>
              <a:off x="0" y="1699396"/>
              <a:ext cx="2015976" cy="2221729"/>
            </a:xfrm>
            <a:prstGeom prst="rect">
              <a:avLst/>
            </a:prstGeom>
            <a:ln w="12700" cap="flat">
              <a:noFill/>
              <a:miter lim="400000"/>
            </a:ln>
            <a:effectLst/>
          </p:spPr>
        </p:pic>
        <p:grpSp>
          <p:nvGrpSpPr>
            <p:cNvPr id="187" name="Group 187"/>
            <p:cNvGrpSpPr/>
            <p:nvPr/>
          </p:nvGrpSpPr>
          <p:grpSpPr>
            <a:xfrm>
              <a:off x="515193" y="0"/>
              <a:ext cx="1567983" cy="1965655"/>
              <a:chOff x="0" y="0"/>
              <a:chExt cx="1567981" cy="1965654"/>
            </a:xfrm>
          </p:grpSpPr>
          <p:sp>
            <p:nvSpPr>
              <p:cNvPr id="182" name="Shape 182"/>
              <p:cNvSpPr/>
              <p:nvPr/>
            </p:nvSpPr>
            <p:spPr>
              <a:xfrm>
                <a:off x="409808" y="405934"/>
                <a:ext cx="1120761" cy="685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lgn="ctr">
                  <a:spcBef>
                    <a:spcPts val="400"/>
                  </a:spcBef>
                  <a:defRPr sz="1800" b="0"/>
                </a:pPr>
                <a:r>
                  <a:rPr sz="2000">
                    <a:solidFill>
                      <a:srgbClr val="CC3300"/>
                    </a:solidFill>
                    <a:latin typeface="ChaletOffice"/>
                    <a:ea typeface="ChaletOffice"/>
                    <a:cs typeface="ChaletOffice"/>
                    <a:sym typeface="ChaletOffice"/>
                  </a:rPr>
                  <a:t>Connect</a:t>
                </a:r>
              </a:p>
              <a:p>
                <a:pPr lvl="0" algn="ctr">
                  <a:spcBef>
                    <a:spcPts val="400"/>
                  </a:spcBef>
                  <a:defRPr sz="1800" b="0"/>
                </a:pPr>
                <a:r>
                  <a:rPr>
                    <a:solidFill>
                      <a:srgbClr val="FF0000"/>
                    </a:solidFill>
                    <a:latin typeface="宋体"/>
                    <a:ea typeface="宋体"/>
                    <a:cs typeface="宋体"/>
                    <a:sym typeface="宋体"/>
                  </a:rPr>
                  <a:t>联系</a:t>
                </a:r>
              </a:p>
            </p:txBody>
          </p:sp>
          <p:sp>
            <p:nvSpPr>
              <p:cNvPr id="183" name="Shape 183"/>
              <p:cNvSpPr/>
              <p:nvPr/>
            </p:nvSpPr>
            <p:spPr>
              <a:xfrm>
                <a:off x="268796" y="1139235"/>
                <a:ext cx="358397" cy="3608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184" name="Shape 184"/>
              <p:cNvSpPr/>
              <p:nvPr/>
            </p:nvSpPr>
            <p:spPr>
              <a:xfrm>
                <a:off x="0" y="1802699"/>
                <a:ext cx="134399" cy="1629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185" name="Shape 185"/>
              <p:cNvSpPr/>
              <p:nvPr/>
            </p:nvSpPr>
            <p:spPr>
              <a:xfrm>
                <a:off x="134398" y="1546625"/>
                <a:ext cx="223998" cy="2211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186" name="Shape 186"/>
              <p:cNvSpPr/>
              <p:nvPr/>
            </p:nvSpPr>
            <p:spPr>
              <a:xfrm>
                <a:off x="340195" y="0"/>
                <a:ext cx="1227787" cy="11275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grpSp>
      </p:grpSp>
      <p:grpSp>
        <p:nvGrpSpPr>
          <p:cNvPr id="196" name="Group 196"/>
          <p:cNvGrpSpPr/>
          <p:nvPr/>
        </p:nvGrpSpPr>
        <p:grpSpPr>
          <a:xfrm>
            <a:off x="2743200" y="1905000"/>
            <a:ext cx="1828801" cy="3795713"/>
            <a:chOff x="0" y="0"/>
            <a:chExt cx="1828800" cy="3795712"/>
          </a:xfrm>
        </p:grpSpPr>
        <p:pic>
          <p:nvPicPr>
            <p:cNvPr id="189" name="image.png"/>
            <p:cNvPicPr/>
            <p:nvPr/>
          </p:nvPicPr>
          <p:blipFill>
            <a:blip r:embed="rId2">
              <a:extLst/>
            </a:blip>
            <a:srcRect l="28070" r="52632"/>
            <a:stretch>
              <a:fillRect/>
            </a:stretch>
          </p:blipFill>
          <p:spPr>
            <a:xfrm>
              <a:off x="0" y="1592727"/>
              <a:ext cx="1484407" cy="2202986"/>
            </a:xfrm>
            <a:prstGeom prst="rect">
              <a:avLst/>
            </a:prstGeom>
            <a:ln w="12700" cap="flat">
              <a:noFill/>
              <a:miter lim="400000"/>
            </a:ln>
            <a:effectLst/>
          </p:spPr>
        </p:pic>
        <p:grpSp>
          <p:nvGrpSpPr>
            <p:cNvPr id="195" name="Group 195"/>
            <p:cNvGrpSpPr/>
            <p:nvPr/>
          </p:nvGrpSpPr>
          <p:grpSpPr>
            <a:xfrm>
              <a:off x="269892" y="0"/>
              <a:ext cx="1558909" cy="2423717"/>
              <a:chOff x="0" y="0"/>
              <a:chExt cx="1558907" cy="2423716"/>
            </a:xfrm>
          </p:grpSpPr>
          <p:sp>
            <p:nvSpPr>
              <p:cNvPr id="190" name="Shape 190"/>
              <p:cNvSpPr/>
              <p:nvPr/>
            </p:nvSpPr>
            <p:spPr>
              <a:xfrm>
                <a:off x="0" y="0"/>
                <a:ext cx="1466133" cy="14080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191" name="Shape 191"/>
              <p:cNvSpPr/>
              <p:nvPr/>
            </p:nvSpPr>
            <p:spPr>
              <a:xfrm>
                <a:off x="68878" y="484743"/>
                <a:ext cx="1490030" cy="685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spcBef>
                    <a:spcPts val="400"/>
                  </a:spcBef>
                  <a:defRPr sz="1800" b="0"/>
                </a:pPr>
                <a:r>
                  <a:rPr sz="2000">
                    <a:solidFill>
                      <a:srgbClr val="CC3300"/>
                    </a:solidFill>
                    <a:latin typeface="ChaletOffice"/>
                    <a:ea typeface="ChaletOffice"/>
                    <a:cs typeface="ChaletOffice"/>
                    <a:sym typeface="ChaletOffice"/>
                  </a:rPr>
                  <a:t>Construct</a:t>
                </a:r>
              </a:p>
              <a:p>
                <a:pPr lvl="0" algn="ctr">
                  <a:spcBef>
                    <a:spcPts val="400"/>
                  </a:spcBef>
                  <a:defRPr sz="1800" b="0"/>
                </a:pPr>
                <a:r>
                  <a:rPr>
                    <a:solidFill>
                      <a:srgbClr val="FF0000"/>
                    </a:solidFill>
                    <a:latin typeface="宋体"/>
                    <a:ea typeface="宋体"/>
                    <a:cs typeface="宋体"/>
                    <a:sym typeface="宋体"/>
                  </a:rPr>
                  <a:t>建构</a:t>
                </a:r>
              </a:p>
            </p:txBody>
          </p:sp>
          <p:sp>
            <p:nvSpPr>
              <p:cNvPr id="192" name="Shape 192"/>
              <p:cNvSpPr/>
              <p:nvPr/>
            </p:nvSpPr>
            <p:spPr>
              <a:xfrm>
                <a:off x="134946" y="1454229"/>
                <a:ext cx="382348" cy="357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193" name="Shape 193"/>
              <p:cNvSpPr/>
              <p:nvPr/>
            </p:nvSpPr>
            <p:spPr>
              <a:xfrm>
                <a:off x="328930" y="2262134"/>
                <a:ext cx="143382" cy="1615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194" name="Shape 194"/>
              <p:cNvSpPr/>
              <p:nvPr/>
            </p:nvSpPr>
            <p:spPr>
              <a:xfrm>
                <a:off x="202419" y="1927431"/>
                <a:ext cx="238968" cy="2192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grpSp>
      </p:grpSp>
      <p:grpSp>
        <p:nvGrpSpPr>
          <p:cNvPr id="204" name="Group 204"/>
          <p:cNvGrpSpPr/>
          <p:nvPr/>
        </p:nvGrpSpPr>
        <p:grpSpPr>
          <a:xfrm>
            <a:off x="4572000" y="1600200"/>
            <a:ext cx="2064204" cy="4129088"/>
            <a:chOff x="0" y="0"/>
            <a:chExt cx="2064203" cy="4129087"/>
          </a:xfrm>
        </p:grpSpPr>
        <p:pic>
          <p:nvPicPr>
            <p:cNvPr id="197" name="image.png"/>
            <p:cNvPicPr/>
            <p:nvPr/>
          </p:nvPicPr>
          <p:blipFill>
            <a:blip r:embed="rId2">
              <a:extLst/>
            </a:blip>
            <a:srcRect l="51754" r="23703"/>
            <a:stretch>
              <a:fillRect/>
            </a:stretch>
          </p:blipFill>
          <p:spPr>
            <a:xfrm>
              <a:off x="0" y="2021057"/>
              <a:ext cx="1692920" cy="2108031"/>
            </a:xfrm>
            <a:prstGeom prst="rect">
              <a:avLst/>
            </a:prstGeom>
            <a:ln w="12700" cap="flat">
              <a:noFill/>
              <a:miter lim="400000"/>
            </a:ln>
            <a:effectLst/>
          </p:spPr>
        </p:pic>
        <p:grpSp>
          <p:nvGrpSpPr>
            <p:cNvPr id="203" name="Group 203"/>
            <p:cNvGrpSpPr/>
            <p:nvPr/>
          </p:nvGrpSpPr>
          <p:grpSpPr>
            <a:xfrm>
              <a:off x="449334" y="0"/>
              <a:ext cx="1614870" cy="2352379"/>
              <a:chOff x="0" y="0"/>
              <a:chExt cx="1614869" cy="2352378"/>
            </a:xfrm>
          </p:grpSpPr>
          <p:sp>
            <p:nvSpPr>
              <p:cNvPr id="198" name="Shape 198"/>
              <p:cNvSpPr/>
              <p:nvPr/>
            </p:nvSpPr>
            <p:spPr>
              <a:xfrm>
                <a:off x="13287" y="0"/>
                <a:ext cx="1551739" cy="15337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199" name="Shape 199"/>
              <p:cNvSpPr/>
              <p:nvPr/>
            </p:nvSpPr>
            <p:spPr>
              <a:xfrm>
                <a:off x="0" y="583953"/>
                <a:ext cx="1614870" cy="685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lgn="ctr">
                  <a:spcBef>
                    <a:spcPts val="400"/>
                  </a:spcBef>
                  <a:defRPr sz="1800" b="0"/>
                </a:pPr>
                <a:r>
                  <a:rPr sz="2000">
                    <a:solidFill>
                      <a:srgbClr val="CC3300"/>
                    </a:solidFill>
                    <a:latin typeface="ChaletOffice"/>
                    <a:ea typeface="ChaletOffice"/>
                    <a:cs typeface="ChaletOffice"/>
                    <a:sym typeface="ChaletOffice"/>
                  </a:rPr>
                  <a:t>Contemplate</a:t>
                </a:r>
              </a:p>
              <a:p>
                <a:pPr lvl="0" algn="ctr">
                  <a:spcBef>
                    <a:spcPts val="400"/>
                  </a:spcBef>
                  <a:defRPr sz="1800" b="0"/>
                </a:pPr>
                <a:r>
                  <a:rPr>
                    <a:solidFill>
                      <a:srgbClr val="FF0000"/>
                    </a:solidFill>
                    <a:latin typeface="宋体"/>
                    <a:ea typeface="宋体"/>
                    <a:cs typeface="宋体"/>
                    <a:sym typeface="宋体"/>
                  </a:rPr>
                  <a:t>反思</a:t>
                </a:r>
              </a:p>
            </p:txBody>
          </p:sp>
          <p:sp>
            <p:nvSpPr>
              <p:cNvPr id="200" name="Shape 200"/>
              <p:cNvSpPr/>
              <p:nvPr/>
            </p:nvSpPr>
            <p:spPr>
              <a:xfrm>
                <a:off x="245229" y="1568252"/>
                <a:ext cx="342870" cy="3423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201" name="Shape 201"/>
              <p:cNvSpPr/>
              <p:nvPr/>
            </p:nvSpPr>
            <p:spPr>
              <a:xfrm>
                <a:off x="9506" y="2197762"/>
                <a:ext cx="128577" cy="1546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202" name="Shape 202"/>
              <p:cNvSpPr/>
              <p:nvPr/>
            </p:nvSpPr>
            <p:spPr>
              <a:xfrm>
                <a:off x="127997" y="1954793"/>
                <a:ext cx="214295" cy="209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grpSp>
      </p:grpSp>
      <p:grpSp>
        <p:nvGrpSpPr>
          <p:cNvPr id="212" name="Group 212"/>
          <p:cNvGrpSpPr/>
          <p:nvPr/>
        </p:nvGrpSpPr>
        <p:grpSpPr>
          <a:xfrm>
            <a:off x="7092950" y="762000"/>
            <a:ext cx="1508449" cy="4760913"/>
            <a:chOff x="0" y="0"/>
            <a:chExt cx="1508448" cy="4760912"/>
          </a:xfrm>
        </p:grpSpPr>
        <p:grpSp>
          <p:nvGrpSpPr>
            <p:cNvPr id="210" name="Group 210"/>
            <p:cNvGrpSpPr/>
            <p:nvPr/>
          </p:nvGrpSpPr>
          <p:grpSpPr>
            <a:xfrm>
              <a:off x="168914" y="0"/>
              <a:ext cx="1339535" cy="2471141"/>
              <a:chOff x="0" y="0"/>
              <a:chExt cx="1339534" cy="2471140"/>
            </a:xfrm>
          </p:grpSpPr>
          <p:sp>
            <p:nvSpPr>
              <p:cNvPr id="205" name="Shape 205"/>
              <p:cNvSpPr/>
              <p:nvPr/>
            </p:nvSpPr>
            <p:spPr>
              <a:xfrm>
                <a:off x="-1" y="0"/>
                <a:ext cx="1339536" cy="1392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206" name="Shape 206"/>
              <p:cNvSpPr/>
              <p:nvPr/>
            </p:nvSpPr>
            <p:spPr>
              <a:xfrm>
                <a:off x="132309" y="565358"/>
                <a:ext cx="1191454" cy="685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lgn="ctr">
                  <a:spcBef>
                    <a:spcPts val="400"/>
                  </a:spcBef>
                  <a:defRPr sz="1800" b="0"/>
                </a:pPr>
                <a:r>
                  <a:rPr sz="2000">
                    <a:solidFill>
                      <a:srgbClr val="CC3300"/>
                    </a:solidFill>
                    <a:latin typeface="ChaletOffice"/>
                    <a:ea typeface="ChaletOffice"/>
                    <a:cs typeface="ChaletOffice"/>
                    <a:sym typeface="ChaletOffice"/>
                  </a:rPr>
                  <a:t>Continue</a:t>
                </a:r>
              </a:p>
              <a:p>
                <a:pPr lvl="0" algn="ctr">
                  <a:spcBef>
                    <a:spcPts val="400"/>
                  </a:spcBef>
                  <a:defRPr sz="1800" b="0"/>
                </a:pPr>
                <a:r>
                  <a:rPr>
                    <a:solidFill>
                      <a:srgbClr val="FF0000"/>
                    </a:solidFill>
                    <a:latin typeface="宋体"/>
                    <a:ea typeface="宋体"/>
                    <a:cs typeface="宋体"/>
                    <a:sym typeface="宋体"/>
                  </a:rPr>
                  <a:t>延续</a:t>
                </a:r>
              </a:p>
            </p:txBody>
          </p:sp>
          <p:sp>
            <p:nvSpPr>
              <p:cNvPr id="207" name="Shape 207"/>
              <p:cNvSpPr/>
              <p:nvPr/>
            </p:nvSpPr>
            <p:spPr>
              <a:xfrm>
                <a:off x="377112" y="1484951"/>
                <a:ext cx="356162" cy="351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208" name="Shape 208"/>
              <p:cNvSpPr/>
              <p:nvPr/>
            </p:nvSpPr>
            <p:spPr>
              <a:xfrm>
                <a:off x="404610" y="2312443"/>
                <a:ext cx="133561" cy="1586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sp>
            <p:nvSpPr>
              <p:cNvPr id="209" name="Shape 209"/>
              <p:cNvSpPr/>
              <p:nvPr/>
            </p:nvSpPr>
            <p:spPr>
              <a:xfrm>
                <a:off x="391515" y="1972378"/>
                <a:ext cx="222602" cy="2153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000000"/>
                </a:solidFill>
                <a:prstDash val="solid"/>
                <a:round/>
              </a:ln>
              <a:effectLst/>
            </p:spPr>
            <p:txBody>
              <a:bodyPr wrap="square" lIns="0" tIns="0" rIns="0" bIns="0" numCol="1" anchor="ctr">
                <a:noAutofit/>
              </a:bodyPr>
              <a:lstStyle/>
              <a:p>
                <a:pPr lvl="0">
                  <a:defRPr sz="1800" b="0"/>
                </a:pPr>
                <a:endParaRPr/>
              </a:p>
            </p:txBody>
          </p:sp>
        </p:grpSp>
        <p:pic>
          <p:nvPicPr>
            <p:cNvPr id="211" name="image.png"/>
            <p:cNvPicPr/>
            <p:nvPr/>
          </p:nvPicPr>
          <p:blipFill>
            <a:blip r:embed="rId2">
              <a:extLst/>
            </a:blip>
            <a:srcRect l="80702"/>
            <a:stretch>
              <a:fillRect/>
            </a:stretch>
          </p:blipFill>
          <p:spPr>
            <a:xfrm>
              <a:off x="0" y="2597247"/>
              <a:ext cx="1382745" cy="2163666"/>
            </a:xfrm>
            <a:prstGeom prst="rect">
              <a:avLst/>
            </a:prstGeom>
            <a:ln w="12700" cap="flat">
              <a:noFill/>
              <a:miter lim="400000"/>
            </a:ln>
            <a:effectLst/>
          </p:spPr>
        </p:pic>
      </p:grpSp>
      <p:sp>
        <p:nvSpPr>
          <p:cNvPr id="213" name="Shape 213"/>
          <p:cNvSpPr/>
          <p:nvPr/>
        </p:nvSpPr>
        <p:spPr>
          <a:xfrm>
            <a:off x="3238500" y="914400"/>
            <a:ext cx="2667000" cy="4862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spcBef>
                <a:spcPts val="1600"/>
              </a:spcBef>
              <a:defRPr sz="1800" b="0"/>
            </a:pPr>
            <a:r>
              <a:rPr sz="2800">
                <a:solidFill>
                  <a:srgbClr val="FF3300"/>
                </a:solidFill>
              </a:rPr>
              <a:t>4C</a:t>
            </a:r>
            <a:r>
              <a:rPr sz="2800"/>
              <a:t> </a:t>
            </a:r>
            <a:r>
              <a:rPr sz="2800">
                <a:latin typeface="宋体"/>
                <a:ea typeface="宋体"/>
                <a:cs typeface="宋体"/>
                <a:sym typeface="宋体"/>
              </a:rPr>
              <a:t>教学方式</a:t>
            </a:r>
          </a:p>
        </p:txBody>
      </p:sp>
      <p:sp>
        <p:nvSpPr>
          <p:cNvPr id="35" name="矩形 34"/>
          <p:cNvSpPr/>
          <p:nvPr/>
        </p:nvSpPr>
        <p:spPr>
          <a:xfrm>
            <a:off x="7858148" y="5643578"/>
            <a:ext cx="1000132" cy="928694"/>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
        <p:nvSpPr>
          <p:cNvPr id="36" name="矩形 35"/>
          <p:cNvSpPr/>
          <p:nvPr/>
        </p:nvSpPr>
        <p:spPr>
          <a:xfrm>
            <a:off x="5500694" y="6357958"/>
            <a:ext cx="2500330" cy="338552"/>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600" b="1"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animBg="1" advAuto="0"/>
      <p:bldP spid="196" grpId="2" animBg="1" advAuto="0"/>
      <p:bldP spid="204" grpId="3" animBg="1" advAuto="0"/>
      <p:bldP spid="212" grpId="4"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231</Words>
  <PresentationFormat>全屏显示(4:3)</PresentationFormat>
  <Paragraphs>43</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Default</vt:lpstr>
      <vt:lpstr>幻灯片 1</vt:lpstr>
      <vt:lpstr>幻灯片 2</vt:lpstr>
      <vt:lpstr>幻灯片 3</vt:lpstr>
      <vt:lpstr>世界各地都有乐高活动         韩国、日本、台湾、美国、欧州……</vt:lpstr>
      <vt:lpstr>“做中学”……</vt:lpstr>
      <vt:lpstr>幻灯片 6</vt:lpstr>
      <vt:lpstr> 玩中学   Learning by Playing</vt:lpstr>
      <vt:lpstr>幻灯片 8</vt:lpstr>
      <vt:lpstr>幻灯片 9</vt:lpstr>
      <vt:lpstr>“完整儿童”系列（3－6岁）</vt:lpstr>
      <vt:lpstr>幻灯片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dreamsummit</cp:lastModifiedBy>
  <cp:revision>1</cp:revision>
  <dcterms:modified xsi:type="dcterms:W3CDTF">2015-09-02T06:31:05Z</dcterms:modified>
</cp:coreProperties>
</file>